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3" r:id="rId2"/>
    <p:sldId id="412" r:id="rId3"/>
    <p:sldId id="425" r:id="rId4"/>
    <p:sldId id="413" r:id="rId5"/>
    <p:sldId id="426" r:id="rId6"/>
    <p:sldId id="414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CC00"/>
    <a:srgbClr val="00FFFF"/>
    <a:srgbClr val="FF00FF"/>
    <a:srgbClr val="00FF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82767" autoAdjust="0"/>
  </p:normalViewPr>
  <p:slideViewPr>
    <p:cSldViewPr snapToGrid="0" snapToObjects="1">
      <p:cViewPr varScale="1">
        <p:scale>
          <a:sx n="153" d="100"/>
          <a:sy n="153" d="100"/>
        </p:scale>
        <p:origin x="676" y="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2022-05-19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2022-05-19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8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0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and lists fulfill the same function. So why bother with mutable?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1) Data protection – protect you from your yourself</a:t>
            </a:r>
          </a:p>
          <a:p>
            <a:r>
              <a:rPr lang="en-US" dirty="0"/>
              <a:t>2) Efficiency – space, hashing (more later!), function returns (more soon!); future potential</a:t>
            </a:r>
          </a:p>
          <a:p>
            <a:endParaRPr lang="en-US" dirty="0"/>
          </a:p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6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 run: 23:30 (whole lecture)</a:t>
            </a:r>
          </a:p>
          <a:p>
            <a:endParaRPr lang="en-US" dirty="0"/>
          </a:p>
          <a:p>
            <a:r>
              <a:rPr lang="en-US"/>
              <a:t>Middle ground: 33 min?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Numeric &amp; </a:t>
            </a:r>
            <a:r>
              <a:rPr lang="en-US" dirty="0" err="1"/>
              <a:t>Iterable</a:t>
            </a:r>
            <a:r>
              <a:rPr lang="en-US" dirty="0"/>
              <a:t>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10030"/>
            <a:ext cx="7038666" cy="656892"/>
          </a:xfrm>
        </p:spPr>
        <p:txBody>
          <a:bodyPr/>
          <a:lstStyle/>
          <a:p>
            <a:r>
              <a:rPr lang="en-US" dirty="0"/>
              <a:t>Using Built-in Structures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76F0E1E-83DE-41D2-A9CD-5510D4D1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444" y="2411089"/>
            <a:ext cx="3012848" cy="18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070" y="1318432"/>
            <a:ext cx="3617182" cy="309190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Most built-in types are one of…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Numeric</a:t>
            </a:r>
            <a:r>
              <a:rPr lang="en-US" dirty="0"/>
              <a:t> (number)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Sequence</a:t>
            </a:r>
            <a:r>
              <a:rPr lang="en-US" dirty="0"/>
              <a:t> (ordered multiset)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Container</a:t>
            </a:r>
            <a:r>
              <a:rPr lang="en-US" dirty="0"/>
              <a:t> (</a:t>
            </a:r>
            <a:r>
              <a:rPr lang="en-US" dirty="0" err="1"/>
              <a:t>iterable</a:t>
            </a:r>
            <a:r>
              <a:rPr lang="en-US" dirty="0"/>
              <a:t>*)</a:t>
            </a:r>
            <a:br>
              <a:rPr lang="en-US" dirty="0"/>
            </a:b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All Python values are one of…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Mutable </a:t>
            </a:r>
            <a:r>
              <a:rPr lang="en-US" dirty="0"/>
              <a:t>(changeable)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Immutable </a:t>
            </a:r>
            <a:r>
              <a:rPr lang="en-US" dirty="0"/>
              <a:t>(fixed)</a:t>
            </a:r>
            <a:endParaRPr lang="en-US" b="1" dirty="0">
              <a:solidFill>
                <a:srgbClr val="00CC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47446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Overview of Built-in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77B40C5-7CFE-4581-9D46-DF62F78D166E}"/>
              </a:ext>
            </a:extLst>
          </p:cNvPr>
          <p:cNvSpPr txBox="1">
            <a:spLocks/>
          </p:cNvSpPr>
          <p:nvPr/>
        </p:nvSpPr>
        <p:spPr bwMode="auto">
          <a:xfrm>
            <a:off x="480020" y="4425009"/>
            <a:ext cx="8183957" cy="4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600"/>
              </a:spcBef>
              <a:buFont typeface="Wingdings" charset="2"/>
              <a:buNone/>
            </a:pPr>
            <a:r>
              <a:rPr lang="en-US" dirty="0"/>
              <a:t>There are additional one-off special types too (e.g., function, file).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1AE42B-A4B1-4627-87FC-D9AB8A52A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271683"/>
              </p:ext>
            </p:extLst>
          </p:nvPr>
        </p:nvGraphicFramePr>
        <p:xfrm>
          <a:off x="5013634" y="1359122"/>
          <a:ext cx="2969481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0415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928624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260442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Type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Category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Mutability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float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complex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701077559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list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8121530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tuple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625600812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string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Sequence*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187013090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range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Iterable</a:t>
                      </a: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*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312100540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nsolas" panose="020B0609020204030204" pitchFamily="49" charset="0"/>
                        </a:rPr>
                        <a:t>dict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Container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set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Container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Mutable*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98617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0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789" y="1040085"/>
            <a:ext cx="7269724" cy="359297"/>
          </a:xfr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Python supports complex types as a built-in type.</a:t>
            </a:r>
            <a:endParaRPr lang="en-US" b="1" dirty="0">
              <a:solidFill>
                <a:srgbClr val="00CC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66614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Complex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FBDBF-356D-41A3-A6DF-703FEFB10E65}"/>
              </a:ext>
            </a:extLst>
          </p:cNvPr>
          <p:cNvSpPr txBox="1"/>
          <p:nvPr/>
        </p:nvSpPr>
        <p:spPr>
          <a:xfrm>
            <a:off x="679400" y="1532498"/>
            <a:ext cx="5064649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math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phase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(state):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math.atan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state.imag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/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state.real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circuit = 1 + 2j</a:t>
            </a:r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"Phase"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circuit,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"is %.3f"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% phase(circuit))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circuit = complex(2, 1) - 1j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"Phase"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circuit,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"is %.3f"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% phase(circuit))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i^i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1j ** 1j)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Call main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4AC9C-65AC-44B5-B375-6D41C21DE127}"/>
              </a:ext>
            </a:extLst>
          </p:cNvPr>
          <p:cNvSpPr txBox="1"/>
          <p:nvPr/>
        </p:nvSpPr>
        <p:spPr>
          <a:xfrm>
            <a:off x="5850140" y="1526772"/>
            <a:ext cx="2632056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Phase (1+2j) is 1.107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Phase (2+0j) is 0.000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i^i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(0.20787957635076193+0j)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2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11080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generic sequences in Python are </a:t>
            </a:r>
            <a:r>
              <a:rPr lang="en-US" b="1" dirty="0">
                <a:solidFill>
                  <a:srgbClr val="00CC00"/>
                </a:solidFill>
              </a:rPr>
              <a:t>tuples</a:t>
            </a:r>
            <a:r>
              <a:rPr lang="en-US" dirty="0"/>
              <a:t> (immutable) and </a:t>
            </a:r>
            <a:r>
              <a:rPr lang="en-US" b="1" dirty="0">
                <a:solidFill>
                  <a:srgbClr val="00CC00"/>
                </a:solidFill>
              </a:rPr>
              <a:t>lists</a:t>
            </a:r>
            <a:r>
              <a:rPr lang="en-US" dirty="0"/>
              <a:t> (mutable).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88083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Generic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1783462" y="1436771"/>
            <a:ext cx="5509219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"John-Jacob"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Jingleheimer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-Schmidt"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42, 3.14159 ]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tuple(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[3] = 6.28319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(8675, 309,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"Jenny"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my_list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[3])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my_tuple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[3]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"Bon Jovi"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1793444" y="3431339"/>
            <a:ext cx="5509219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['John-Jacob',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Jingleheimer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-Schmidt', 42, 3.14159]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('John-Jacob',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Jingleheimer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-Schmidt', 42, 3.14159)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['John-Jacob',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Jingleheimer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-Schmidt', 42, 6.28319]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'tuple' object does not support item assignment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BDA97214-1616-4AE0-B0C0-63494CAE7171}"/>
              </a:ext>
            </a:extLst>
          </p:cNvPr>
          <p:cNvSpPr txBox="1">
            <a:spLocks/>
          </p:cNvSpPr>
          <p:nvPr/>
        </p:nvSpPr>
        <p:spPr bwMode="auto">
          <a:xfrm>
            <a:off x="289956" y="4432590"/>
            <a:ext cx="8564088" cy="49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Elements of indexable types (e.g., sequences) are access using brackets </a:t>
            </a:r>
            <a:r>
              <a:rPr lang="en-US" b="1" dirty="0">
                <a:solidFill>
                  <a:srgbClr val="00CC00"/>
                </a:solidFill>
              </a:rPr>
              <a:t>[ ]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73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32705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Fixed type </a:t>
            </a:r>
            <a:r>
              <a:rPr lang="en-US" dirty="0" err="1"/>
              <a:t>iterables</a:t>
            </a:r>
            <a:r>
              <a:rPr lang="en-US" dirty="0"/>
              <a:t> include </a:t>
            </a:r>
            <a:r>
              <a:rPr lang="en-US" b="1" dirty="0">
                <a:solidFill>
                  <a:srgbClr val="00CC00"/>
                </a:solidFill>
              </a:rPr>
              <a:t>range</a:t>
            </a:r>
            <a:r>
              <a:rPr lang="en-US" dirty="0"/>
              <a:t> (integers) and </a:t>
            </a:r>
            <a:r>
              <a:rPr lang="en-US" b="1" dirty="0">
                <a:solidFill>
                  <a:srgbClr val="00CC00"/>
                </a:solidFill>
              </a:rPr>
              <a:t>str</a:t>
            </a:r>
            <a:r>
              <a:rPr lang="en-US" dirty="0"/>
              <a:t> (string of code points).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51508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Typed </a:t>
            </a:r>
            <a:r>
              <a:rPr lang="en-US" dirty="0" err="1"/>
              <a:t>Iterables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1817390" y="1337496"/>
            <a:ext cx="5509219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wooly = range(0,4)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print(wooly)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print(tuple(wooly))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bully = range(5,0,-2)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print(list(bully))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"Slim Shady"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[9]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'e'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wooly[2]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1817390" y="3300432"/>
            <a:ext cx="5509219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range(0,4)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(0, 1, 2, 3)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[5, 3, 1]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'str' object does not support item assignment</a:t>
            </a: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'range' object does not support item assignment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30ECAD-0657-466D-8728-4E79082C29B7}"/>
              </a:ext>
            </a:extLst>
          </p:cNvPr>
          <p:cNvSpPr txBox="1">
            <a:spLocks/>
          </p:cNvSpPr>
          <p:nvPr/>
        </p:nvSpPr>
        <p:spPr bwMode="auto">
          <a:xfrm>
            <a:off x="289956" y="4460548"/>
            <a:ext cx="8564088" cy="3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Objects of type range and str are immutable in Python.</a:t>
            </a:r>
          </a:p>
        </p:txBody>
      </p:sp>
    </p:spTree>
    <p:extLst>
      <p:ext uri="{BB962C8B-B14F-4D97-AF65-F5344CB8AC3E}">
        <p14:creationId xmlns:p14="http://schemas.microsoft.com/office/powerpoint/2010/main" val="11959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E7312-6D56-491C-A717-56CD49CF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19730"/>
            <a:ext cx="8564088" cy="4097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Python allows </a:t>
            </a:r>
            <a:r>
              <a:rPr lang="en-US" sz="1800" b="1" dirty="0">
                <a:solidFill>
                  <a:srgbClr val="00CC00"/>
                </a:solidFill>
              </a:rPr>
              <a:t>negative indexing</a:t>
            </a:r>
            <a:r>
              <a:rPr lang="en-US" sz="1800" i="1" dirty="0">
                <a:solidFill>
                  <a:srgbClr val="00CC00"/>
                </a:solidFill>
              </a:rPr>
              <a:t> </a:t>
            </a:r>
            <a:r>
              <a:rPr lang="en-US" sz="1800" dirty="0"/>
              <a:t>(from the back) and </a:t>
            </a:r>
            <a:r>
              <a:rPr lang="en-US" sz="1800" b="1" dirty="0">
                <a:solidFill>
                  <a:srgbClr val="00CC00"/>
                </a:solidFill>
              </a:rPr>
              <a:t>splicing</a:t>
            </a:r>
            <a:r>
              <a:rPr lang="en-US" sz="1800" dirty="0"/>
              <a:t> (subranges).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4F43E6-E991-4CE2-84C9-71621DBA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67436"/>
            <a:ext cx="8564088" cy="633514"/>
          </a:xfrm>
        </p:spPr>
        <p:txBody>
          <a:bodyPr/>
          <a:lstStyle/>
          <a:p>
            <a:pPr algn="ctr"/>
            <a:r>
              <a:rPr lang="en-US" dirty="0"/>
              <a:t>Negative Indices &amp; Splicing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32328-796A-42EC-834C-4B20A0DB7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71255-545F-418E-9EB0-19D70E424A28}"/>
              </a:ext>
            </a:extLst>
          </p:cNvPr>
          <p:cNvSpPr txBox="1"/>
          <p:nvPr/>
        </p:nvSpPr>
        <p:spPr>
          <a:xfrm>
            <a:off x="1272434" y="1317462"/>
            <a:ext cx="659913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stooges = 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"Moe"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"Larry"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"Curly"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stooges[-1] =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Shemp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"The Leader:"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stooges[-3])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"Followers:"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stooges[1:3])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chipmunks = 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"Alvin"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"Simon"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"Theodore"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chipettes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"Brittany"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"Jeanette"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"Eleanor"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the_band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chipmunks +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chipettes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"The Band:"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the_band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"Chipmunks:"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the_band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[:3])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Chipettes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the_band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[3:])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"Pairs:"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tuple(zip(chipmunks,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chipettes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55F26-4753-44D3-ABAF-1EE80B8B355E}"/>
              </a:ext>
            </a:extLst>
          </p:cNvPr>
          <p:cNvSpPr txBox="1"/>
          <p:nvPr/>
        </p:nvSpPr>
        <p:spPr>
          <a:xfrm>
            <a:off x="1272434" y="3487024"/>
            <a:ext cx="6599133" cy="11079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 Leader: Moe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Followers: ['Larry', '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Shemp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 Band: ('Alvin', 'Simon', 'Theodore', 'Brittany', 'Jeanette', 'Eleanor')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Chipmunks: ('Alvin', 'Simon', 'Theodore')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Chipettes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('Brittany', 'Jeanette', 'Eleanor')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Pairs: (('Alvin', 'Brittany’), ('Simon', 'Jeanette'), ('Theodore', 'Eleanor'))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09D2C6FC-23A5-4403-9E9B-3352BDEFEC6B}"/>
              </a:ext>
            </a:extLst>
          </p:cNvPr>
          <p:cNvSpPr txBox="1">
            <a:spLocks/>
          </p:cNvSpPr>
          <p:nvPr/>
        </p:nvSpPr>
        <p:spPr bwMode="auto">
          <a:xfrm>
            <a:off x="289956" y="4575105"/>
            <a:ext cx="8564088" cy="40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Lists can also be  modified using </a:t>
            </a:r>
            <a:r>
              <a:rPr lang="en-US" sz="1800" b="1" dirty="0">
                <a:solidFill>
                  <a:srgbClr val="00CC00"/>
                </a:solidFill>
              </a:rPr>
              <a:t>append</a:t>
            </a:r>
            <a:r>
              <a:rPr lang="en-US" sz="1800" dirty="0"/>
              <a:t> (add single elements) an </a:t>
            </a:r>
            <a:r>
              <a:rPr lang="en-US" sz="1800" b="1" dirty="0">
                <a:solidFill>
                  <a:srgbClr val="00CC00"/>
                </a:solidFill>
              </a:rPr>
              <a:t>extend</a:t>
            </a:r>
            <a:r>
              <a:rPr lang="en-US" sz="1800" dirty="0"/>
              <a:t> (add list).</a:t>
            </a:r>
          </a:p>
        </p:txBody>
      </p:sp>
    </p:spTree>
    <p:extLst>
      <p:ext uri="{BB962C8B-B14F-4D97-AF65-F5344CB8AC3E}">
        <p14:creationId xmlns:p14="http://schemas.microsoft.com/office/powerpoint/2010/main" val="213071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33372</TotalTime>
  <Words>795</Words>
  <Application>Microsoft Office PowerPoint</Application>
  <PresentationFormat>On-screen Show (16:9)</PresentationFormat>
  <Paragraphs>157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Numeric &amp; Iterable Types</vt:lpstr>
      <vt:lpstr>Overview of Built-in Types</vt:lpstr>
      <vt:lpstr>Complex Numbers</vt:lpstr>
      <vt:lpstr>Generic Sequences</vt:lpstr>
      <vt:lpstr>Typed Iterables</vt:lpstr>
      <vt:lpstr>Negative Indices &amp; Splicing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693</cp:revision>
  <cp:lastPrinted>2014-01-31T19:29:42Z</cp:lastPrinted>
  <dcterms:created xsi:type="dcterms:W3CDTF">2013-09-18T13:46:37Z</dcterms:created>
  <dcterms:modified xsi:type="dcterms:W3CDTF">2022-05-19T19:05:29Z</dcterms:modified>
</cp:coreProperties>
</file>